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24" r:id="rId5"/>
    <p:sldId id="281" r:id="rId6"/>
    <p:sldId id="285" r:id="rId7"/>
    <p:sldId id="325" r:id="rId8"/>
    <p:sldId id="300" r:id="rId9"/>
    <p:sldId id="316" r:id="rId10"/>
    <p:sldId id="317" r:id="rId11"/>
    <p:sldId id="303" r:id="rId12"/>
    <p:sldId id="318" r:id="rId13"/>
    <p:sldId id="304" r:id="rId14"/>
    <p:sldId id="326" r:id="rId15"/>
    <p:sldId id="307" r:id="rId16"/>
    <p:sldId id="327" r:id="rId17"/>
    <p:sldId id="319" r:id="rId18"/>
    <p:sldId id="320" r:id="rId19"/>
    <p:sldId id="328" r:id="rId20"/>
    <p:sldId id="321" r:id="rId21"/>
    <p:sldId id="322" r:id="rId22"/>
    <p:sldId id="323" r:id="rId23"/>
    <p:sldId id="310" r:id="rId24"/>
    <p:sldId id="311" r:id="rId25"/>
    <p:sldId id="312" r:id="rId26"/>
    <p:sldId id="313" r:id="rId27"/>
    <p:sldId id="314" r:id="rId28"/>
    <p:sldId id="315" r:id="rId29"/>
    <p:sldId id="278"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99FF"/>
    <a:srgbClr val="00FFFF"/>
    <a:srgbClr val="CC0099"/>
    <a:srgbClr val="FF9900"/>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28600"/>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LET US PRAY, PEACE BE WITH US</a:t>
            </a:r>
          </a:p>
        </p:txBody>
      </p:sp>
      <p:sp>
        <p:nvSpPr>
          <p:cNvPr id="8" name="TextBox 7"/>
          <p:cNvSpPr txBox="1"/>
          <p:nvPr/>
        </p:nvSpPr>
        <p:spPr>
          <a:xfrm>
            <a:off x="152400" y="1219200"/>
            <a:ext cx="43434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We are reminded of the presence of Jesus when the deacon makes this announcement. As St. Paul said, Jesus is our peace. (Eph. 2: 14).</a:t>
            </a:r>
          </a:p>
        </p:txBody>
      </p:sp>
      <p:sp>
        <p:nvSpPr>
          <p:cNvPr id="4" name="TextBox 3"/>
          <p:cNvSpPr txBox="1"/>
          <p:nvPr/>
        </p:nvSpPr>
        <p:spPr>
          <a:xfrm>
            <a:off x="0" y="3581400"/>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PRAYERS BY THE CELEBRANT</a:t>
            </a:r>
          </a:p>
        </p:txBody>
      </p:sp>
      <p:sp>
        <p:nvSpPr>
          <p:cNvPr id="5" name="TextBox 4"/>
          <p:cNvSpPr txBox="1"/>
          <p:nvPr/>
        </p:nvSpPr>
        <p:spPr>
          <a:xfrm>
            <a:off x="4267200" y="4537264"/>
            <a:ext cx="43434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the following prayers by the celebrant, he expresses thanks for this great gift   of the Holy Eucharist, and implores blessings to offer it in a worthy manner.</a:t>
            </a:r>
          </a:p>
        </p:txBody>
      </p:sp>
      <p:grpSp>
        <p:nvGrpSpPr>
          <p:cNvPr id="9" name="Group 8"/>
          <p:cNvGrpSpPr/>
          <p:nvPr/>
        </p:nvGrpSpPr>
        <p:grpSpPr>
          <a:xfrm>
            <a:off x="4818742" y="990600"/>
            <a:ext cx="3715658" cy="2691468"/>
            <a:chOff x="4818742" y="990600"/>
            <a:chExt cx="3715658" cy="2691468"/>
          </a:xfrm>
        </p:grpSpPr>
        <p:pic>
          <p:nvPicPr>
            <p:cNvPr id="7170" name="Picture 2" descr="E:\qurbana video\image\jesus-christ-sermon-mount.jpeg"/>
            <p:cNvPicPr>
              <a:picLocks noChangeAspect="1" noChangeArrowheads="1"/>
            </p:cNvPicPr>
            <p:nvPr/>
          </p:nvPicPr>
          <p:blipFill>
            <a:blip r:embed="rId2" cstate="print"/>
            <a:srcRect/>
            <a:stretch>
              <a:fillRect/>
            </a:stretch>
          </p:blipFill>
          <p:spPr bwMode="auto">
            <a:xfrm>
              <a:off x="4818742" y="990600"/>
              <a:ext cx="3715658" cy="2438400"/>
            </a:xfrm>
            <a:prstGeom prst="rect">
              <a:avLst/>
            </a:prstGeom>
            <a:noFill/>
          </p:spPr>
        </p:pic>
        <p:pic>
          <p:nvPicPr>
            <p:cNvPr id="7171" name="Picture 3" descr="E:\qurbana video\image\kids-on-playground.jpg"/>
            <p:cNvPicPr>
              <a:picLocks noChangeAspect="1" noChangeArrowheads="1"/>
            </p:cNvPicPr>
            <p:nvPr/>
          </p:nvPicPr>
          <p:blipFill>
            <a:blip r:embed="rId3" cstate="print"/>
            <a:srcRect/>
            <a:stretch>
              <a:fillRect/>
            </a:stretch>
          </p:blipFill>
          <p:spPr bwMode="auto">
            <a:xfrm>
              <a:off x="4876800" y="1295400"/>
              <a:ext cx="3505200" cy="2386668"/>
            </a:xfrm>
            <a:prstGeom prst="rect">
              <a:avLst/>
            </a:prstGeom>
            <a:noFill/>
            <a:effectLst>
              <a:softEdge rad="635000"/>
            </a:effectLst>
          </p:spPr>
        </p:pic>
      </p:grpSp>
      <p:pic>
        <p:nvPicPr>
          <p:cNvPr id="7172" name="Picture 4" descr="E:\qurbana video\image\44.jpg"/>
          <p:cNvPicPr>
            <a:picLocks noChangeAspect="1" noChangeArrowheads="1"/>
          </p:cNvPicPr>
          <p:nvPr/>
        </p:nvPicPr>
        <p:blipFill>
          <a:blip r:embed="rId4" cstate="print"/>
          <a:srcRect b="35438"/>
          <a:stretch>
            <a:fillRect/>
          </a:stretch>
        </p:blipFill>
        <p:spPr bwMode="auto">
          <a:xfrm>
            <a:off x="668138" y="4343399"/>
            <a:ext cx="3446662" cy="2514601"/>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P spid="4" grpId="0"/>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533400"/>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PSALMS</a:t>
            </a:r>
          </a:p>
        </p:txBody>
      </p:sp>
      <p:sp>
        <p:nvSpPr>
          <p:cNvPr id="8" name="TextBox 7"/>
          <p:cNvSpPr txBox="1"/>
          <p:nvPr/>
        </p:nvSpPr>
        <p:spPr>
          <a:xfrm>
            <a:off x="228600" y="1524000"/>
            <a:ext cx="4953000" cy="4708981"/>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psalms help us to look back upon the history and life of the people of the old covenant and to affirm them as a part of the redemptive work. </a:t>
            </a:r>
            <a:r>
              <a:rPr lang="en-US" sz="3000" dirty="0">
                <a:solidFill>
                  <a:srgbClr val="FF0000"/>
                </a:solidFill>
                <a:latin typeface="Arial Narrow" pitchFamily="34" charset="0"/>
                <a:cs typeface="Times New Roman" pitchFamily="18" charset="0"/>
              </a:rPr>
              <a:t>They were the heartbeats of the religious life of the Israelites. </a:t>
            </a:r>
            <a:r>
              <a:rPr lang="en-US" sz="3000" dirty="0">
                <a:latin typeface="Arial Narrow" pitchFamily="34" charset="0"/>
                <a:cs typeface="Times New Roman" pitchFamily="18" charset="0"/>
              </a:rPr>
              <a:t>We praise God   sharing their sentiments. Jesus made use of the psalms for his prayer.</a:t>
            </a:r>
          </a:p>
        </p:txBody>
      </p:sp>
      <p:pic>
        <p:nvPicPr>
          <p:cNvPr id="8194" name="Picture 2" descr="C:\Users\user\Desktop\Bitmap in Lesson5.cdr.jpg"/>
          <p:cNvPicPr>
            <a:picLocks noChangeAspect="1" noChangeArrowheads="1"/>
          </p:cNvPicPr>
          <p:nvPr/>
        </p:nvPicPr>
        <p:blipFill>
          <a:blip r:embed="rId2" cstate="print"/>
          <a:srcRect/>
          <a:stretch>
            <a:fillRect/>
          </a:stretch>
        </p:blipFill>
        <p:spPr bwMode="auto">
          <a:xfrm>
            <a:off x="5466537" y="1828800"/>
            <a:ext cx="3677463" cy="40386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28600" y="1219200"/>
            <a:ext cx="8686800" cy="5486400"/>
          </a:xfrm>
          <a:prstGeom prst="roundRect">
            <a:avLst>
              <a:gd name="adj" fmla="val 53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0" y="1625025"/>
            <a:ext cx="9144000" cy="584775"/>
          </a:xfrm>
          <a:prstGeom prst="rect">
            <a:avLst/>
          </a:prstGeom>
          <a:noFill/>
        </p:spPr>
        <p:txBody>
          <a:bodyPr wrap="square" rtlCol="0">
            <a:spAutoFit/>
          </a:bodyPr>
          <a:lstStyle/>
          <a:p>
            <a:pPr algn="ctr"/>
            <a:r>
              <a:rPr lang="en-US" sz="3200" b="1" dirty="0">
                <a:solidFill>
                  <a:srgbClr val="FF00FF"/>
                </a:solidFill>
                <a:latin typeface="Cooper Std Black" pitchFamily="18" charset="0"/>
                <a:cs typeface="Times New Roman" pitchFamily="18" charset="0"/>
              </a:rPr>
              <a:t>THE KISSING OF THE CROSS</a:t>
            </a:r>
          </a:p>
        </p:txBody>
      </p:sp>
      <p:sp>
        <p:nvSpPr>
          <p:cNvPr id="10" name="TextBox 9"/>
          <p:cNvSpPr txBox="1"/>
          <p:nvPr/>
        </p:nvSpPr>
        <p:spPr>
          <a:xfrm>
            <a:off x="381000" y="2153483"/>
            <a:ext cx="8305800" cy="424731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This is a rite </a:t>
            </a:r>
            <a:r>
              <a:rPr lang="en-US" sz="3000" dirty="0" err="1">
                <a:latin typeface="Arial Narrow" pitchFamily="34" charset="0"/>
                <a:cs typeface="Times New Roman" pitchFamily="18" charset="0"/>
              </a:rPr>
              <a:t>practised</a:t>
            </a:r>
            <a:r>
              <a:rPr lang="en-US" sz="3000" dirty="0">
                <a:latin typeface="Arial Narrow" pitchFamily="34" charset="0"/>
                <a:cs typeface="Times New Roman" pitchFamily="18" charset="0"/>
              </a:rPr>
              <a:t> in </a:t>
            </a:r>
            <a:r>
              <a:rPr lang="en-US" sz="3000" dirty="0" err="1">
                <a:latin typeface="Arial Narrow" pitchFamily="34" charset="0"/>
                <a:cs typeface="Times New Roman" pitchFamily="18" charset="0"/>
              </a:rPr>
              <a:t>Raza</a:t>
            </a:r>
            <a:r>
              <a:rPr lang="en-US" sz="3000" dirty="0">
                <a:latin typeface="Arial Narrow" pitchFamily="34" charset="0"/>
                <a:cs typeface="Times New Roman" pitchFamily="18" charset="0"/>
              </a:rPr>
              <a:t>, the solemn form used   by the Syro-Malabar Church. Jesus, through his sacrifice on the cross, won salvation for mankind. The kissing of the cross is to highlight our hope in Jesus affirming the importance of the cross    in   our Christian life. We believe that the cross will be the   sign of Jesus' second   coming (</a:t>
            </a:r>
            <a:r>
              <a:rPr lang="en-US" sz="3000" dirty="0" err="1">
                <a:latin typeface="Arial Narrow" pitchFamily="34" charset="0"/>
                <a:cs typeface="Times New Roman" pitchFamily="18" charset="0"/>
              </a:rPr>
              <a:t>parousia</a:t>
            </a:r>
            <a:r>
              <a:rPr lang="en-US" sz="3000" dirty="0">
                <a:latin typeface="Arial Narrow" pitchFamily="34" charset="0"/>
                <a:cs typeface="Times New Roman" pitchFamily="18" charset="0"/>
              </a:rPr>
              <a:t>). The prayers in connection with the kissing of the cross refer to the second coming of Jesus, and of the Church, his bride.</a:t>
            </a:r>
          </a:p>
        </p:txBody>
      </p:sp>
      <p:pic>
        <p:nvPicPr>
          <p:cNvPr id="9218" name="Picture 2" descr="C:\Users\user\Desktop\jesus-cross-kero-magdy.jpg"/>
          <p:cNvPicPr>
            <a:picLocks noChangeAspect="1" noChangeArrowheads="1"/>
          </p:cNvPicPr>
          <p:nvPr/>
        </p:nvPicPr>
        <p:blipFill>
          <a:blip r:embed="rId2" cstate="print"/>
          <a:srcRect/>
          <a:stretch>
            <a:fillRect/>
          </a:stretch>
        </p:blipFill>
        <p:spPr bwMode="auto">
          <a:xfrm>
            <a:off x="3200400" y="1"/>
            <a:ext cx="2717962" cy="16002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RESURRECTION HYMN</a:t>
            </a:r>
          </a:p>
        </p:txBody>
      </p:sp>
      <p:sp>
        <p:nvSpPr>
          <p:cNvPr id="8" name="TextBox 7"/>
          <p:cNvSpPr txBox="1"/>
          <p:nvPr/>
        </p:nvSpPr>
        <p:spPr>
          <a:xfrm>
            <a:off x="3733800" y="1539419"/>
            <a:ext cx="5257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resurrection hymn that follows reminds us of the baptism of Christ. This is also considered as a song in praise of the resurrected Jesus.  (The sanctuary veil is removed now symbolizing the gates of heaven being open and the revelation of the Holy Trinity during the baptism of Jesus; Then the sanctuary, which is a symbol of heaven, is seen. At this juncture, the glow of lights and the incense fumes give the worshipping community a heavenly experience.)</a:t>
            </a:r>
          </a:p>
        </p:txBody>
      </p:sp>
      <p:pic>
        <p:nvPicPr>
          <p:cNvPr id="10242" name="Picture 2" descr="C:\Users\user\Desktop\Bitmap in Lesson5.cdr.jpg"/>
          <p:cNvPicPr>
            <a:picLocks noChangeAspect="1" noChangeArrowheads="1"/>
          </p:cNvPicPr>
          <p:nvPr/>
        </p:nvPicPr>
        <p:blipFill>
          <a:blip r:embed="rId2" cstate="print"/>
          <a:srcRect/>
          <a:stretch>
            <a:fillRect/>
          </a:stretch>
        </p:blipFill>
        <p:spPr bwMode="auto">
          <a:xfrm>
            <a:off x="0" y="1600200"/>
            <a:ext cx="3563141" cy="4568403"/>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228600" y="3581400"/>
            <a:ext cx="8686800" cy="2862322"/>
          </a:xfrm>
          <a:prstGeom prst="rect">
            <a:avLst/>
          </a:prstGeom>
          <a:noFill/>
        </p:spPr>
        <p:txBody>
          <a:bodyPr wrap="square" rtlCol="0">
            <a:spAutoFit/>
          </a:bodyPr>
          <a:lstStyle/>
          <a:p>
            <a:pPr algn="just"/>
            <a:r>
              <a:rPr lang="en-US" sz="3000" dirty="0">
                <a:latin typeface="Arial Narrow" pitchFamily="34" charset="0"/>
                <a:cs typeface="Times New Roman" pitchFamily="18" charset="0"/>
              </a:rPr>
              <a:t>	</a:t>
            </a:r>
            <a:r>
              <a:rPr lang="en-US" sz="3000" dirty="0">
                <a:solidFill>
                  <a:srgbClr val="FF0000"/>
                </a:solidFill>
                <a:latin typeface="Arial Narrow" pitchFamily="34" charset="0"/>
                <a:cs typeface="Times New Roman" pitchFamily="18" charset="0"/>
              </a:rPr>
              <a:t>During the chanting of this hymn, we recall the baptism of Jesus, his death and resurrection interpreted as his second baptism, our baptism through which we become participants of the </a:t>
            </a:r>
            <a:r>
              <a:rPr lang="en-US" sz="3000" dirty="0" err="1">
                <a:solidFill>
                  <a:srgbClr val="FF0000"/>
                </a:solidFill>
                <a:latin typeface="Arial Narrow" pitchFamily="34" charset="0"/>
                <a:cs typeface="Times New Roman" pitchFamily="18" charset="0"/>
              </a:rPr>
              <a:t>salvific</a:t>
            </a:r>
            <a:r>
              <a:rPr lang="en-US" sz="3000" dirty="0">
                <a:solidFill>
                  <a:srgbClr val="FF0000"/>
                </a:solidFill>
                <a:latin typeface="Arial Narrow" pitchFamily="34" charset="0"/>
                <a:cs typeface="Times New Roman" pitchFamily="18" charset="0"/>
              </a:rPr>
              <a:t> mysteries of Jesus, and the heavenly glory awaiting us.  </a:t>
            </a:r>
            <a:r>
              <a:rPr lang="en-US" sz="3000" dirty="0">
                <a:latin typeface="Arial Narrow" pitchFamily="34" charset="0"/>
                <a:cs typeface="Times New Roman" pitchFamily="18" charset="0"/>
              </a:rPr>
              <a:t>With the following prayer of the celebrant, the introductory rites conclude.</a:t>
            </a:r>
          </a:p>
        </p:txBody>
      </p:sp>
      <p:pic>
        <p:nvPicPr>
          <p:cNvPr id="11266" name="Picture 2" descr="E:\qurbana video\image\jesus-on-the-cross.jpg"/>
          <p:cNvPicPr>
            <a:picLocks noChangeAspect="1" noChangeArrowheads="1"/>
          </p:cNvPicPr>
          <p:nvPr/>
        </p:nvPicPr>
        <p:blipFill>
          <a:blip r:embed="rId2" cstate="print"/>
          <a:srcRect/>
          <a:stretch>
            <a:fillRect/>
          </a:stretch>
        </p:blipFill>
        <p:spPr bwMode="auto">
          <a:xfrm>
            <a:off x="2514600" y="0"/>
            <a:ext cx="5824204" cy="3429000"/>
          </a:xfrm>
          <a:prstGeom prst="rect">
            <a:avLst/>
          </a:prstGeom>
          <a:noFill/>
        </p:spPr>
      </p:pic>
      <p:pic>
        <p:nvPicPr>
          <p:cNvPr id="5" name="Picture 2" descr="C:\Users\user\Desktop\Bitmap in Lesson5.cdr.jpg"/>
          <p:cNvPicPr>
            <a:picLocks noChangeAspect="1" noChangeArrowheads="1"/>
          </p:cNvPicPr>
          <p:nvPr/>
        </p:nvPicPr>
        <p:blipFill>
          <a:blip r:embed="rId3" cstate="print"/>
          <a:srcRect/>
          <a:stretch>
            <a:fillRect/>
          </a:stretch>
        </p:blipFill>
        <p:spPr bwMode="auto">
          <a:xfrm>
            <a:off x="0" y="0"/>
            <a:ext cx="2667000" cy="3419435"/>
          </a:xfrm>
          <a:prstGeom prst="rect">
            <a:avLst/>
          </a:prstGeom>
          <a:noFill/>
        </p:spPr>
      </p:pic>
      <p:pic>
        <p:nvPicPr>
          <p:cNvPr id="11267" name="Picture 3" descr="E:\qurbana video\image\qu 3\jesus-easter.jpg"/>
          <p:cNvPicPr>
            <a:picLocks noChangeAspect="1" noChangeArrowheads="1"/>
          </p:cNvPicPr>
          <p:nvPr/>
        </p:nvPicPr>
        <p:blipFill>
          <a:blip r:embed="rId4" cstate="print"/>
          <a:srcRect/>
          <a:stretch>
            <a:fillRect/>
          </a:stretch>
        </p:blipFill>
        <p:spPr bwMode="auto">
          <a:xfrm>
            <a:off x="6745817" y="-15428"/>
            <a:ext cx="2398183" cy="3444428"/>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LITURGY OF THE WORD</a:t>
            </a:r>
            <a:endParaRPr lang="en-US" sz="3500" b="1" dirty="0">
              <a:latin typeface="Cooper Std Black" pitchFamily="18" charset="0"/>
              <a:cs typeface="Times New Roman" pitchFamily="18" charset="0"/>
            </a:endParaRPr>
          </a:p>
        </p:txBody>
      </p:sp>
      <p:sp>
        <p:nvSpPr>
          <p:cNvPr id="7" name="TextBox 6"/>
          <p:cNvSpPr txBox="1"/>
          <p:nvPr/>
        </p:nvSpPr>
        <p:spPr>
          <a:xfrm>
            <a:off x="152400" y="1117937"/>
            <a:ext cx="8763000" cy="1015663"/>
          </a:xfrm>
          <a:prstGeom prst="rect">
            <a:avLst/>
          </a:prstGeom>
          <a:noFill/>
        </p:spPr>
        <p:txBody>
          <a:bodyPr wrap="square" rtlCol="0">
            <a:spAutoFit/>
          </a:bodyPr>
          <a:lstStyle/>
          <a:p>
            <a:pPr algn="just"/>
            <a:r>
              <a:rPr lang="en-US" sz="3000" dirty="0">
                <a:latin typeface="Arial Narrow" pitchFamily="34" charset="0"/>
                <a:cs typeface="Times New Roman" pitchFamily="18" charset="0"/>
              </a:rPr>
              <a:t>	We recall, here, the public life, of Jesus proclamation of the gospel and evangelization.</a:t>
            </a:r>
            <a:endParaRPr lang="en-US" sz="3000" dirty="0">
              <a:solidFill>
                <a:srgbClr val="00B0F0"/>
              </a:solidFill>
              <a:latin typeface="Arial Narrow" pitchFamily="34" charset="0"/>
              <a:cs typeface="Times New Roman" pitchFamily="18" charset="0"/>
            </a:endParaRPr>
          </a:p>
        </p:txBody>
      </p:sp>
      <p:pic>
        <p:nvPicPr>
          <p:cNvPr id="12290" name="Picture 2" descr="E:\qurbana video\image\qu 3\jesus4.jpg"/>
          <p:cNvPicPr>
            <a:picLocks noChangeAspect="1" noChangeArrowheads="1"/>
          </p:cNvPicPr>
          <p:nvPr/>
        </p:nvPicPr>
        <p:blipFill>
          <a:blip r:embed="rId2" cstate="print"/>
          <a:srcRect b="5787"/>
          <a:stretch>
            <a:fillRect/>
          </a:stretch>
        </p:blipFill>
        <p:spPr bwMode="auto">
          <a:xfrm>
            <a:off x="1524000" y="2362200"/>
            <a:ext cx="6019800" cy="42672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THE TRISAGION</a:t>
            </a:r>
          </a:p>
        </p:txBody>
      </p:sp>
      <p:sp>
        <p:nvSpPr>
          <p:cNvPr id="11" name="TextBox 10"/>
          <p:cNvSpPr txBox="1"/>
          <p:nvPr/>
        </p:nvSpPr>
        <p:spPr>
          <a:xfrm>
            <a:off x="152400" y="4419600"/>
            <a:ext cx="87630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ministry of the word starts with the </a:t>
            </a:r>
            <a:r>
              <a:rPr lang="en-US" sz="2500" dirty="0" err="1">
                <a:latin typeface="Arial Narrow" pitchFamily="34" charset="0"/>
                <a:cs typeface="Times New Roman" pitchFamily="18" charset="0"/>
              </a:rPr>
              <a:t>trisagion</a:t>
            </a:r>
            <a:r>
              <a:rPr lang="en-US" sz="2500" dirty="0">
                <a:latin typeface="Arial Narrow" pitchFamily="34" charset="0"/>
                <a:cs typeface="Times New Roman" pitchFamily="18" charset="0"/>
              </a:rPr>
              <a:t>. In the first part, the deacon invites us to raise our voices and glorify the living Father; and in the second part, addressing the holy, mighty, and immortal God, we implore His mercy. This hymn gives us the very same experience of prophet Isaiah when he heard the angels praising God as 'holy, holy, holy'.</a:t>
            </a:r>
          </a:p>
        </p:txBody>
      </p:sp>
      <p:pic>
        <p:nvPicPr>
          <p:cNvPr id="13314" name="Picture 2" descr="C:\Users\user\Desktop\Bitmap in Lesson5.cdr.jpg"/>
          <p:cNvPicPr>
            <a:picLocks noChangeAspect="1" noChangeArrowheads="1"/>
          </p:cNvPicPr>
          <p:nvPr/>
        </p:nvPicPr>
        <p:blipFill>
          <a:blip r:embed="rId2" cstate="print"/>
          <a:srcRect/>
          <a:stretch>
            <a:fillRect/>
          </a:stretch>
        </p:blipFill>
        <p:spPr bwMode="auto">
          <a:xfrm>
            <a:off x="2057400" y="1066800"/>
            <a:ext cx="4951308" cy="32766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p:cTn id="13"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1">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READINGS FROM THE SACRED SCRIPTURE</a:t>
            </a:r>
          </a:p>
        </p:txBody>
      </p:sp>
      <p:sp>
        <p:nvSpPr>
          <p:cNvPr id="7" name="TextBox 6"/>
          <p:cNvSpPr txBox="1"/>
          <p:nvPr/>
        </p:nvSpPr>
        <p:spPr>
          <a:xfrm>
            <a:off x="228600" y="1447800"/>
            <a:ext cx="5791200" cy="5047536"/>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There are four readings altogether: the first two from the Old Testament and the next two from the New Testament. The contents of the Old Testament being Law and the Prophets, the first reading is from the Pentateuch, also called 'the Law'; and the second from the Prophets. Sometimes, the second reading may be from the Acts of the Apostles. The third and the fourth readings will be from the Epistles and the Gospels respectively. Prior to each reading, the celebrant prays and the community sings. In response to the first two readings, the community says: “Praise be to the Lord our God'. After the readings of the epistle and the gospel, they reply, 'Praise be to Christ, our Lord '.</a:t>
            </a:r>
            <a:endParaRPr lang="en-US" sz="2300" dirty="0">
              <a:solidFill>
                <a:srgbClr val="00B0F0"/>
              </a:solidFill>
              <a:latin typeface="Arial Narrow" pitchFamily="34" charset="0"/>
              <a:cs typeface="Times New Roman" pitchFamily="18" charset="0"/>
            </a:endParaRPr>
          </a:p>
        </p:txBody>
      </p:sp>
      <p:sp>
        <p:nvSpPr>
          <p:cNvPr id="6" name="Rectangle 5"/>
          <p:cNvSpPr/>
          <p:nvPr/>
        </p:nvSpPr>
        <p:spPr>
          <a:xfrm>
            <a:off x="6248400" y="1600200"/>
            <a:ext cx="2743200" cy="45720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465277" y="1752600"/>
            <a:ext cx="2373923" cy="4293483"/>
          </a:xfrm>
          <a:prstGeom prst="rect">
            <a:avLst/>
          </a:prstGeom>
          <a:noFill/>
        </p:spPr>
        <p:txBody>
          <a:bodyPr wrap="square" rtlCol="0">
            <a:spAutoFit/>
          </a:bodyPr>
          <a:lstStyle/>
          <a:p>
            <a:pPr algn="ctr"/>
            <a:r>
              <a:rPr lang="en-US" sz="2500" b="1" dirty="0">
                <a:solidFill>
                  <a:srgbClr val="FF0000"/>
                </a:solidFill>
                <a:latin typeface="Cooper Std Black" pitchFamily="18" charset="0"/>
                <a:ea typeface="Tahoma" pitchFamily="34" charset="0"/>
                <a:cs typeface="Times New Roman" pitchFamily="18" charset="0"/>
              </a:rPr>
              <a:t>ACTIVITY -2</a:t>
            </a:r>
          </a:p>
          <a:p>
            <a:pPr algn="ctr"/>
            <a:endParaRPr lang="en-US" sz="2000" b="1" dirty="0">
              <a:latin typeface="Times New Roman" pitchFamily="18" charset="0"/>
              <a:ea typeface="Tahoma" pitchFamily="34" charset="0"/>
              <a:cs typeface="Times New Roman" pitchFamily="18" charset="0"/>
            </a:endParaRPr>
          </a:p>
          <a:p>
            <a:pPr algn="ctr"/>
            <a:r>
              <a:rPr lang="en-US" sz="1900" dirty="0">
                <a:solidFill>
                  <a:srgbClr val="00B0F0"/>
                </a:solidFill>
                <a:latin typeface="Arial Narrow" pitchFamily="34" charset="0"/>
                <a:ea typeface="Tahoma" pitchFamily="34" charset="0"/>
                <a:cs typeface="Times New Roman" pitchFamily="18" charset="0"/>
              </a:rPr>
              <a:t>Read the passages </a:t>
            </a:r>
          </a:p>
          <a:p>
            <a:pPr algn="ctr"/>
            <a:r>
              <a:rPr lang="en-US" sz="1900" dirty="0" err="1">
                <a:solidFill>
                  <a:srgbClr val="00B0F0"/>
                </a:solidFill>
                <a:latin typeface="Arial Narrow" pitchFamily="34" charset="0"/>
                <a:ea typeface="Tahoma" pitchFamily="34" charset="0"/>
                <a:cs typeface="Times New Roman" pitchFamily="18" charset="0"/>
              </a:rPr>
              <a:t>Isiaha</a:t>
            </a:r>
            <a:r>
              <a:rPr lang="en-US" sz="1900" dirty="0">
                <a:solidFill>
                  <a:srgbClr val="00B0F0"/>
                </a:solidFill>
                <a:latin typeface="Arial Narrow" pitchFamily="34" charset="0"/>
                <a:ea typeface="Tahoma" pitchFamily="34" charset="0"/>
                <a:cs typeface="Times New Roman" pitchFamily="18" charset="0"/>
              </a:rPr>
              <a:t> 6: 1-7; </a:t>
            </a:r>
            <a:r>
              <a:rPr lang="en-US" sz="1900" dirty="0" err="1">
                <a:solidFill>
                  <a:srgbClr val="00B0F0"/>
                </a:solidFill>
                <a:latin typeface="Arial Narrow" pitchFamily="34" charset="0"/>
                <a:ea typeface="Tahoma" pitchFamily="34" charset="0"/>
                <a:cs typeface="Times New Roman" pitchFamily="18" charset="0"/>
              </a:rPr>
              <a:t>Revalation</a:t>
            </a:r>
            <a:r>
              <a:rPr lang="en-US" sz="1900" dirty="0">
                <a:solidFill>
                  <a:srgbClr val="00B0F0"/>
                </a:solidFill>
                <a:latin typeface="Arial Narrow" pitchFamily="34" charset="0"/>
                <a:ea typeface="Tahoma" pitchFamily="34" charset="0"/>
                <a:cs typeface="Times New Roman" pitchFamily="18" charset="0"/>
              </a:rPr>
              <a:t> 4:1-11. </a:t>
            </a:r>
          </a:p>
          <a:p>
            <a:pPr algn="ctr"/>
            <a:r>
              <a:rPr lang="en-US" sz="1900" dirty="0">
                <a:solidFill>
                  <a:srgbClr val="00B0F0"/>
                </a:solidFill>
                <a:latin typeface="Arial Narrow" pitchFamily="34" charset="0"/>
                <a:ea typeface="Tahoma" pitchFamily="34" charset="0"/>
                <a:cs typeface="Times New Roman" pitchFamily="18" charset="0"/>
              </a:rPr>
              <a:t>and find out the importance</a:t>
            </a:r>
          </a:p>
          <a:p>
            <a:pPr algn="ctr"/>
            <a:r>
              <a:rPr lang="en-US" sz="1900" dirty="0">
                <a:solidFill>
                  <a:srgbClr val="00B0F0"/>
                </a:solidFill>
                <a:latin typeface="Arial Narrow" pitchFamily="34" charset="0"/>
                <a:ea typeface="Tahoma" pitchFamily="34" charset="0"/>
                <a:cs typeface="Times New Roman" pitchFamily="18" charset="0"/>
              </a:rPr>
              <a:t> of </a:t>
            </a:r>
            <a:r>
              <a:rPr lang="en-US" sz="1900" dirty="0" err="1">
                <a:solidFill>
                  <a:srgbClr val="00B0F0"/>
                </a:solidFill>
                <a:latin typeface="Arial Narrow" pitchFamily="34" charset="0"/>
                <a:ea typeface="Tahoma" pitchFamily="34" charset="0"/>
                <a:cs typeface="Times New Roman" pitchFamily="18" charset="0"/>
              </a:rPr>
              <a:t>Trisagion</a:t>
            </a:r>
            <a:r>
              <a:rPr lang="en-US" sz="1900" dirty="0">
                <a:solidFill>
                  <a:srgbClr val="00B0F0"/>
                </a:solidFill>
                <a:latin typeface="Arial Narrow" pitchFamily="34" charset="0"/>
                <a:ea typeface="Tahoma" pitchFamily="34" charset="0"/>
                <a:cs typeface="Times New Roman" pitchFamily="18" charset="0"/>
              </a:rPr>
              <a:t> in the </a:t>
            </a:r>
          </a:p>
          <a:p>
            <a:pPr algn="ctr"/>
            <a:r>
              <a:rPr lang="en-US" sz="1900" dirty="0">
                <a:solidFill>
                  <a:srgbClr val="00B0F0"/>
                </a:solidFill>
                <a:latin typeface="Arial Narrow" pitchFamily="34" charset="0"/>
                <a:ea typeface="Tahoma" pitchFamily="34" charset="0"/>
                <a:cs typeface="Times New Roman" pitchFamily="18" charset="0"/>
              </a:rPr>
              <a:t>holy Qurbana. Try to </a:t>
            </a:r>
          </a:p>
          <a:p>
            <a:pPr algn="ctr"/>
            <a:r>
              <a:rPr lang="en-US" sz="1900" dirty="0">
                <a:solidFill>
                  <a:srgbClr val="00B0F0"/>
                </a:solidFill>
                <a:latin typeface="Arial Narrow" pitchFamily="34" charset="0"/>
                <a:ea typeface="Tahoma" pitchFamily="34" charset="0"/>
                <a:cs typeface="Times New Roman" pitchFamily="18" charset="0"/>
              </a:rPr>
              <a:t>understand also the feelings </a:t>
            </a:r>
          </a:p>
          <a:p>
            <a:pPr algn="ctr"/>
            <a:r>
              <a:rPr lang="en-US" sz="1900" dirty="0">
                <a:solidFill>
                  <a:srgbClr val="00B0F0"/>
                </a:solidFill>
                <a:latin typeface="Arial Narrow" pitchFamily="34" charset="0"/>
                <a:ea typeface="Tahoma" pitchFamily="34" charset="0"/>
                <a:cs typeface="Times New Roman" pitchFamily="18" charset="0"/>
              </a:rPr>
              <a:t>that is created in us while </a:t>
            </a:r>
          </a:p>
          <a:p>
            <a:pPr algn="ctr"/>
            <a:r>
              <a:rPr lang="en-US" sz="1900" dirty="0">
                <a:solidFill>
                  <a:srgbClr val="00B0F0"/>
                </a:solidFill>
                <a:latin typeface="Arial Narrow" pitchFamily="34" charset="0"/>
                <a:ea typeface="Tahoma" pitchFamily="34" charset="0"/>
                <a:cs typeface="Times New Roman" pitchFamily="18" charset="0"/>
              </a:rPr>
              <a:t>singing this song. </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107996"/>
          </a:xfrm>
          <a:prstGeom prst="rect">
            <a:avLst/>
          </a:prstGeom>
          <a:noFill/>
        </p:spPr>
        <p:txBody>
          <a:bodyPr wrap="square" rtlCol="0">
            <a:spAutoFit/>
          </a:bodyPr>
          <a:lstStyle/>
          <a:p>
            <a:pPr algn="ctr"/>
            <a:r>
              <a:rPr lang="en-US" sz="3300" b="1" dirty="0">
                <a:solidFill>
                  <a:srgbClr val="00B0F0"/>
                </a:solidFill>
                <a:latin typeface="Cooper Std Black" pitchFamily="18" charset="0"/>
                <a:cs typeface="Times New Roman" pitchFamily="18" charset="0"/>
              </a:rPr>
              <a:t>THE PROCESSION WITH THE GOSPEL BOOK AND THE READING</a:t>
            </a:r>
          </a:p>
        </p:txBody>
      </p:sp>
      <p:sp>
        <p:nvSpPr>
          <p:cNvPr id="7" name="TextBox 6"/>
          <p:cNvSpPr txBox="1"/>
          <p:nvPr/>
        </p:nvSpPr>
        <p:spPr>
          <a:xfrm>
            <a:off x="228600" y="3705523"/>
            <a:ext cx="8686800" cy="2923877"/>
          </a:xfrm>
          <a:prstGeom prst="rect">
            <a:avLst/>
          </a:prstGeom>
          <a:noFill/>
        </p:spPr>
        <p:txBody>
          <a:bodyPr wrap="square" rtlCol="0">
            <a:spAutoFit/>
          </a:bodyPr>
          <a:lstStyle/>
          <a:p>
            <a:pPr algn="just"/>
            <a:r>
              <a:rPr lang="en-US" sz="2300" dirty="0">
                <a:latin typeface="Arial Narrow" pitchFamily="34" charset="0"/>
                <a:cs typeface="Times New Roman" pitchFamily="18" charset="0"/>
              </a:rPr>
              <a:t>	Prior to the reading of the gospel, holding the gospel book, the celebrant advances to the bema in a procession. </a:t>
            </a:r>
            <a:r>
              <a:rPr lang="en-US" sz="2300" dirty="0">
                <a:solidFill>
                  <a:srgbClr val="FF0000"/>
                </a:solidFill>
                <a:latin typeface="Arial Narrow" pitchFamily="34" charset="0"/>
                <a:cs typeface="Times New Roman" pitchFamily="18" charset="0"/>
              </a:rPr>
              <a:t>The celebrant, taking the gospel book  from the right side of the altar and coming to the bema, signifies the arrival of Jesus to the earth. We are reminded that Christ himself, not the priest, comes holding the gospel book aloft . </a:t>
            </a:r>
            <a:r>
              <a:rPr lang="en-US" sz="2300" dirty="0">
                <a:latin typeface="Arial Narrow" pitchFamily="34" charset="0"/>
                <a:cs typeface="Times New Roman" pitchFamily="18" charset="0"/>
              </a:rPr>
              <a:t>It is taught in the Second Vatican Council that in the liturgy, Jesus himself gives the Word to us.  The people bend their heads and receive the blessings when the celebrant blesses them with the gospel book saying,' Peace be with you‘.</a:t>
            </a:r>
          </a:p>
        </p:txBody>
      </p:sp>
      <p:pic>
        <p:nvPicPr>
          <p:cNvPr id="14338" name="Picture 2" descr="C:\Users\user\Desktop\Bitmap in Lesson5.cdr.jpg"/>
          <p:cNvPicPr>
            <a:picLocks noChangeAspect="1" noChangeArrowheads="1"/>
          </p:cNvPicPr>
          <p:nvPr/>
        </p:nvPicPr>
        <p:blipFill>
          <a:blip r:embed="rId2" cstate="print"/>
          <a:srcRect/>
          <a:stretch>
            <a:fillRect/>
          </a:stretch>
        </p:blipFill>
        <p:spPr bwMode="auto">
          <a:xfrm>
            <a:off x="3048000" y="1371599"/>
            <a:ext cx="2971800" cy="2279779"/>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847743"/>
            <a:ext cx="8686800" cy="2400657"/>
          </a:xfrm>
          <a:prstGeom prst="rect">
            <a:avLst/>
          </a:prstGeom>
          <a:noFill/>
        </p:spPr>
        <p:txBody>
          <a:bodyPr wrap="square" rtlCol="0">
            <a:spAutoFit/>
          </a:bodyPr>
          <a:lstStyle/>
          <a:p>
            <a:pPr algn="just"/>
            <a:r>
              <a:rPr lang="en-US" sz="3000" dirty="0">
                <a:latin typeface="Arial Narrow" pitchFamily="34" charset="0"/>
                <a:cs typeface="Times New Roman" pitchFamily="18" charset="0"/>
              </a:rPr>
              <a:t>	The word of God is a lamp to our feet and a light to our path.(Ps. 119:105). Through every holy Qurbana, Jesus himself gives the word of God necessary for our daily life. The word of God grants life, power, and health. When we apply these words in our life, it illuminates our life.</a:t>
            </a:r>
          </a:p>
        </p:txBody>
      </p:sp>
      <p:pic>
        <p:nvPicPr>
          <p:cNvPr id="15362" name="Picture 2" descr="C:\Users\user\Desktop\Bitmap in Lesson5.cdr.jpg"/>
          <p:cNvPicPr>
            <a:picLocks noChangeAspect="1" noChangeArrowheads="1"/>
          </p:cNvPicPr>
          <p:nvPr/>
        </p:nvPicPr>
        <p:blipFill>
          <a:blip r:embed="rId2" cstate="print"/>
          <a:srcRect/>
          <a:stretch>
            <a:fillRect/>
          </a:stretch>
        </p:blipFill>
        <p:spPr bwMode="auto">
          <a:xfrm>
            <a:off x="1745974" y="0"/>
            <a:ext cx="5645426" cy="36576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5</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INTRODUCTORY SERVICE  AND LITURGY OF THE WORD</a:t>
            </a:r>
          </a:p>
        </p:txBody>
      </p:sp>
      <p:grpSp>
        <p:nvGrpSpPr>
          <p:cNvPr id="8" name="Group 7"/>
          <p:cNvGrpSpPr/>
          <p:nvPr/>
        </p:nvGrpSpPr>
        <p:grpSpPr>
          <a:xfrm>
            <a:off x="1295400" y="2508065"/>
            <a:ext cx="6477000" cy="4349935"/>
            <a:chOff x="1295400" y="2508065"/>
            <a:chExt cx="6477000" cy="4349935"/>
          </a:xfrm>
        </p:grpSpPr>
        <p:pic>
          <p:nvPicPr>
            <p:cNvPr id="6" name="Picture 2" descr="E:\qurbana video\image\Bitmap in Lesson4.cdr.jpg"/>
            <p:cNvPicPr>
              <a:picLocks noChangeAspect="1" noChangeArrowheads="1"/>
            </p:cNvPicPr>
            <p:nvPr/>
          </p:nvPicPr>
          <p:blipFill>
            <a:blip r:embed="rId2" cstate="print"/>
            <a:srcRect t="38182"/>
            <a:stretch>
              <a:fillRect/>
            </a:stretch>
          </p:blipFill>
          <p:spPr bwMode="auto">
            <a:xfrm>
              <a:off x="1295400" y="2508065"/>
              <a:ext cx="6477000" cy="4349935"/>
            </a:xfrm>
            <a:prstGeom prst="rect">
              <a:avLst/>
            </a:prstGeom>
            <a:noFill/>
          </p:spPr>
        </p:pic>
        <p:pic>
          <p:nvPicPr>
            <p:cNvPr id="19458" name="Picture 2" descr="E:\qurbana video\image\qu 3\8.jpg"/>
            <p:cNvPicPr>
              <a:picLocks noChangeAspect="1" noChangeArrowheads="1"/>
            </p:cNvPicPr>
            <p:nvPr/>
          </p:nvPicPr>
          <p:blipFill>
            <a:blip r:embed="rId3" cstate="print"/>
            <a:srcRect/>
            <a:stretch>
              <a:fillRect/>
            </a:stretch>
          </p:blipFill>
          <p:spPr bwMode="auto">
            <a:xfrm>
              <a:off x="3048000" y="2514600"/>
              <a:ext cx="2971800" cy="3687883"/>
            </a:xfrm>
            <a:prstGeom prst="rect">
              <a:avLst/>
            </a:prstGeom>
            <a:noFill/>
            <a:effectLst>
              <a:softEdge rad="635000"/>
            </a:effectLst>
          </p:spPr>
        </p:pic>
      </p:grpSp>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07258"/>
            <a:ext cx="9144000" cy="600164"/>
          </a:xfrm>
          <a:prstGeom prst="rect">
            <a:avLst/>
          </a:prstGeom>
          <a:noFill/>
        </p:spPr>
        <p:txBody>
          <a:bodyPr wrap="square" rtlCol="0">
            <a:spAutoFit/>
          </a:bodyPr>
          <a:lstStyle/>
          <a:p>
            <a:pPr algn="ctr"/>
            <a:r>
              <a:rPr lang="en-US" sz="3300" b="1" dirty="0">
                <a:solidFill>
                  <a:srgbClr val="00B0F0"/>
                </a:solidFill>
                <a:latin typeface="Cooper Std Black" pitchFamily="18" charset="0"/>
                <a:cs typeface="Times New Roman" pitchFamily="18" charset="0"/>
              </a:rPr>
              <a:t>THE HOMILY</a:t>
            </a:r>
          </a:p>
        </p:txBody>
      </p:sp>
      <p:sp>
        <p:nvSpPr>
          <p:cNvPr id="7" name="TextBox 6"/>
          <p:cNvSpPr txBox="1"/>
          <p:nvPr/>
        </p:nvSpPr>
        <p:spPr>
          <a:xfrm>
            <a:off x="3962400" y="1447800"/>
            <a:ext cx="49530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homily is the interpretation of the word of God.  </a:t>
            </a:r>
            <a:r>
              <a:rPr lang="en-US" sz="2500" dirty="0">
                <a:solidFill>
                  <a:srgbClr val="FF0000"/>
                </a:solidFill>
                <a:latin typeface="Arial Narrow" pitchFamily="34" charset="0"/>
                <a:cs typeface="Times New Roman" pitchFamily="18" charset="0"/>
              </a:rPr>
              <a:t>There is a special spirit and power for the homilies given during the celebration of the holy Qurbana. The Church teaches us how we must apply the word of God in our day-to-day life and produce results. </a:t>
            </a:r>
            <a:r>
              <a:rPr lang="en-US" sz="2500" dirty="0">
                <a:latin typeface="Arial Narrow" pitchFamily="34" charset="0"/>
                <a:cs typeface="Times New Roman" pitchFamily="18" charset="0"/>
              </a:rPr>
              <a:t>One who pays attention to the homily carefully and puts it into practice will be like the wise man who has built his house on rock. </a:t>
            </a:r>
          </a:p>
        </p:txBody>
      </p:sp>
      <p:pic>
        <p:nvPicPr>
          <p:cNvPr id="16386" name="Picture 2" descr="C:\Users\user\Desktop\Bitmap in Lesson5.cdr.jpg"/>
          <p:cNvPicPr>
            <a:picLocks noChangeAspect="1" noChangeArrowheads="1"/>
          </p:cNvPicPr>
          <p:nvPr/>
        </p:nvPicPr>
        <p:blipFill>
          <a:blip r:embed="rId2" cstate="print"/>
          <a:srcRect/>
          <a:stretch>
            <a:fillRect/>
          </a:stretch>
        </p:blipFill>
        <p:spPr bwMode="auto">
          <a:xfrm>
            <a:off x="228599" y="1600200"/>
            <a:ext cx="3445715" cy="36576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107996"/>
          </a:xfrm>
          <a:prstGeom prst="rect">
            <a:avLst/>
          </a:prstGeom>
          <a:noFill/>
        </p:spPr>
        <p:txBody>
          <a:bodyPr wrap="square" rtlCol="0">
            <a:spAutoFit/>
          </a:bodyPr>
          <a:lstStyle/>
          <a:p>
            <a:pPr algn="ctr"/>
            <a:r>
              <a:rPr lang="en-US" sz="3300" b="1" dirty="0">
                <a:solidFill>
                  <a:srgbClr val="00B0F0"/>
                </a:solidFill>
                <a:latin typeface="Cooper Std Black" pitchFamily="18" charset="0"/>
                <a:cs typeface="Times New Roman" pitchFamily="18" charset="0"/>
              </a:rPr>
              <a:t>KAROZUTHA / ( KAROZUZA) </a:t>
            </a:r>
          </a:p>
          <a:p>
            <a:pPr algn="ctr"/>
            <a:r>
              <a:rPr lang="en-US" sz="3300" b="1" dirty="0">
                <a:solidFill>
                  <a:srgbClr val="00B0F0"/>
                </a:solidFill>
                <a:latin typeface="Cooper Std Black" pitchFamily="18" charset="0"/>
                <a:cs typeface="Times New Roman" pitchFamily="18" charset="0"/>
              </a:rPr>
              <a:t>PRAYER</a:t>
            </a:r>
          </a:p>
        </p:txBody>
      </p:sp>
      <p:sp>
        <p:nvSpPr>
          <p:cNvPr id="7" name="TextBox 6"/>
          <p:cNvSpPr txBox="1"/>
          <p:nvPr/>
        </p:nvSpPr>
        <p:spPr>
          <a:xfrm>
            <a:off x="3657600" y="1371600"/>
            <a:ext cx="5257800" cy="4985980"/>
          </a:xfrm>
          <a:prstGeom prst="rect">
            <a:avLst/>
          </a:prstGeom>
          <a:noFill/>
        </p:spPr>
        <p:txBody>
          <a:bodyPr wrap="square" rtlCol="0">
            <a:spAutoFit/>
          </a:bodyPr>
          <a:lstStyle/>
          <a:p>
            <a:pPr algn="just"/>
            <a:r>
              <a:rPr lang="en-US" sz="2650" dirty="0">
                <a:latin typeface="Arial Narrow" pitchFamily="34" charset="0"/>
                <a:cs typeface="Times New Roman" pitchFamily="18" charset="0"/>
              </a:rPr>
              <a:t>	</a:t>
            </a:r>
            <a:r>
              <a:rPr lang="en-US" sz="2650" dirty="0" err="1">
                <a:latin typeface="Arial Narrow" pitchFamily="34" charset="0"/>
                <a:cs typeface="Times New Roman" pitchFamily="18" charset="0"/>
              </a:rPr>
              <a:t>Karozutha</a:t>
            </a:r>
            <a:r>
              <a:rPr lang="en-US" sz="2650" dirty="0">
                <a:latin typeface="Arial Narrow" pitchFamily="34" charset="0"/>
                <a:cs typeface="Times New Roman" pitchFamily="18" charset="0"/>
              </a:rPr>
              <a:t> prayer is  the response to the Word heard and an expression of our </a:t>
            </a:r>
            <a:r>
              <a:rPr lang="en-US" sz="2650" dirty="0" err="1">
                <a:solidFill>
                  <a:srgbClr val="FF0000"/>
                </a:solidFill>
                <a:latin typeface="Arial Narrow" pitchFamily="34" charset="0"/>
                <a:cs typeface="Times New Roman" pitchFamily="18" charset="0"/>
              </a:rPr>
              <a:t>faith.The</a:t>
            </a:r>
            <a:r>
              <a:rPr lang="en-US" sz="2650" dirty="0">
                <a:solidFill>
                  <a:srgbClr val="FF0000"/>
                </a:solidFill>
                <a:latin typeface="Arial Narrow" pitchFamily="34" charset="0"/>
                <a:cs typeface="Times New Roman" pitchFamily="18" charset="0"/>
              </a:rPr>
              <a:t> prayer is mainly for spiritual benefits than material blessings.</a:t>
            </a:r>
          </a:p>
          <a:p>
            <a:pPr algn="just"/>
            <a:endParaRPr lang="en-US" sz="2650" dirty="0">
              <a:latin typeface="Arial Narrow" pitchFamily="34" charset="0"/>
              <a:cs typeface="Times New Roman" pitchFamily="18" charset="0"/>
            </a:endParaRPr>
          </a:p>
          <a:p>
            <a:pPr algn="just"/>
            <a:r>
              <a:rPr lang="en-US" sz="2650" dirty="0">
                <a:latin typeface="Arial Narrow" pitchFamily="34" charset="0"/>
                <a:cs typeface="Times New Roman" pitchFamily="18" charset="0"/>
              </a:rPr>
              <a:t>	We profess, here, our faith in the power and protection of God. The deacon winds up the </a:t>
            </a:r>
            <a:r>
              <a:rPr lang="en-US" sz="2650" dirty="0" err="1">
                <a:latin typeface="Arial Narrow" pitchFamily="34" charset="0"/>
                <a:cs typeface="Times New Roman" pitchFamily="18" charset="0"/>
              </a:rPr>
              <a:t>karozutha</a:t>
            </a:r>
            <a:r>
              <a:rPr lang="en-US" sz="2650" dirty="0">
                <a:latin typeface="Arial Narrow" pitchFamily="34" charset="0"/>
                <a:cs typeface="Times New Roman" pitchFamily="18" charset="0"/>
              </a:rPr>
              <a:t> prayer seeking the blessings to live according to the word of God and dedicating all to the hands of the Father, Son and the Holy Spirit.</a:t>
            </a:r>
          </a:p>
        </p:txBody>
      </p:sp>
      <p:pic>
        <p:nvPicPr>
          <p:cNvPr id="17410" name="Picture 2" descr="C:\Users\user\Desktop\Bitmap in Lesson5.cdr.jpg"/>
          <p:cNvPicPr>
            <a:picLocks noChangeAspect="1" noChangeArrowheads="1"/>
          </p:cNvPicPr>
          <p:nvPr/>
        </p:nvPicPr>
        <p:blipFill>
          <a:blip r:embed="rId2" cstate="print"/>
          <a:srcRect/>
          <a:stretch>
            <a:fillRect/>
          </a:stretch>
        </p:blipFill>
        <p:spPr bwMode="auto">
          <a:xfrm>
            <a:off x="152400" y="1600200"/>
            <a:ext cx="3276600" cy="4551015"/>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657600" y="207258"/>
            <a:ext cx="5486400" cy="1107996"/>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THE PRAYERS OF BLESSING</a:t>
            </a:r>
          </a:p>
        </p:txBody>
      </p:sp>
      <p:sp>
        <p:nvSpPr>
          <p:cNvPr id="7" name="TextBox 6"/>
          <p:cNvSpPr txBox="1"/>
          <p:nvPr/>
        </p:nvSpPr>
        <p:spPr>
          <a:xfrm>
            <a:off x="3810000" y="1219200"/>
            <a:ext cx="51816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Through these prayers of blessing, the community is blessed and made ready to attend anaphora, the most important part of the holy Qurbana.  Earlier, those who did not receive baptism were allowed only to attend up to the service of the Word. This  prayer was also  to bless them, before they left. When the celebrant recites this prayer, we must bow our heads and receive the blessing.</a:t>
            </a:r>
          </a:p>
          <a:p>
            <a:pPr algn="just"/>
            <a:endParaRPr lang="en-US" sz="2300" dirty="0">
              <a:latin typeface="Arial Narrow" pitchFamily="34" charset="0"/>
              <a:cs typeface="Times New Roman" pitchFamily="18" charset="0"/>
            </a:endParaRPr>
          </a:p>
          <a:p>
            <a:pPr algn="just"/>
            <a:r>
              <a:rPr lang="en-US" sz="2300" dirty="0">
                <a:latin typeface="Arial Narrow" pitchFamily="34" charset="0"/>
                <a:cs typeface="Times New Roman" pitchFamily="18" charset="0"/>
              </a:rPr>
              <a:t>	The liturgy of the Word ends with this prayer of blessing.  We are able to receive the word of God as the spiritual food, through the liturgy of the Word and get ready for the  liturgy of the breaking of the Bread.</a:t>
            </a:r>
          </a:p>
        </p:txBody>
      </p:sp>
      <p:pic>
        <p:nvPicPr>
          <p:cNvPr id="18434" name="Picture 2" descr="E:\qurbana video\image\qu 3\11.jpg"/>
          <p:cNvPicPr>
            <a:picLocks noChangeAspect="1" noChangeArrowheads="1"/>
          </p:cNvPicPr>
          <p:nvPr/>
        </p:nvPicPr>
        <p:blipFill>
          <a:blip r:embed="rId2" cstate="print"/>
          <a:srcRect/>
          <a:stretch>
            <a:fillRect/>
          </a:stretch>
        </p:blipFill>
        <p:spPr bwMode="auto">
          <a:xfrm>
            <a:off x="152400" y="2895600"/>
            <a:ext cx="3506972" cy="3810000"/>
          </a:xfrm>
          <a:prstGeom prst="rect">
            <a:avLst/>
          </a:prstGeom>
          <a:noFill/>
        </p:spPr>
      </p:pic>
      <p:pic>
        <p:nvPicPr>
          <p:cNvPr id="18435" name="Picture 3" descr="C:\Users\user\Desktop\2432021_orig.jpg"/>
          <p:cNvPicPr>
            <a:picLocks noChangeAspect="1" noChangeArrowheads="1"/>
          </p:cNvPicPr>
          <p:nvPr/>
        </p:nvPicPr>
        <p:blipFill>
          <a:blip r:embed="rId3" cstate="print"/>
          <a:srcRect/>
          <a:stretch>
            <a:fillRect/>
          </a:stretch>
        </p:blipFill>
        <p:spPr bwMode="auto">
          <a:xfrm>
            <a:off x="152400" y="152400"/>
            <a:ext cx="3505200" cy="23368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pt-BR" sz="3000" b="1" dirty="0">
                <a:solidFill>
                  <a:schemeClr val="tx1"/>
                </a:solidFill>
                <a:latin typeface="Arial Narrow" pitchFamily="34" charset="0"/>
                <a:cs typeface="Times New Roman" pitchFamily="18" charset="0"/>
              </a:rPr>
              <a:t>(Jn. 1:1-18)</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5052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We declare to you what was from the beginning, what we have heard, what we have seen with our eyes, what we have looked at and touched with our hands concerning the word of life” (1Jn.1:1).</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200400"/>
            <a:ext cx="7162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Jesus, bless us to offer the holy Qurbana </a:t>
            </a:r>
          </a:p>
          <a:p>
            <a:pPr algn="ctr">
              <a:buNone/>
            </a:pPr>
            <a:r>
              <a:rPr lang="en-US" sz="3000" dirty="0">
                <a:solidFill>
                  <a:schemeClr val="tx1"/>
                </a:solidFill>
                <a:latin typeface="Arial Narrow" pitchFamily="34" charset="0"/>
                <a:cs typeface="Times New Roman" pitchFamily="18" charset="0"/>
              </a:rPr>
              <a:t>with one spirit and one mind just as it was in the </a:t>
            </a:r>
          </a:p>
          <a:p>
            <a:pPr algn="ctr">
              <a:buNone/>
            </a:pPr>
            <a:r>
              <a:rPr lang="en-US" sz="3000" dirty="0">
                <a:solidFill>
                  <a:schemeClr val="tx1"/>
                </a:solidFill>
                <a:latin typeface="Arial Narrow" pitchFamily="34" charset="0"/>
                <a:cs typeface="Times New Roman" pitchFamily="18" charset="0"/>
              </a:rPr>
              <a:t>ancient Church.</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7338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carefully pay attention to the </a:t>
            </a:r>
            <a:r>
              <a:rPr lang="en-US" sz="3000" dirty="0" err="1">
                <a:solidFill>
                  <a:schemeClr val="tx1"/>
                </a:solidFill>
                <a:latin typeface="Arial Narrow" pitchFamily="34" charset="0"/>
                <a:cs typeface="Times New Roman" pitchFamily="18" charset="0"/>
              </a:rPr>
              <a:t>homiliy</a:t>
            </a:r>
            <a:r>
              <a:rPr lang="en-US" sz="3000" dirty="0">
                <a:solidFill>
                  <a:schemeClr val="tx1"/>
                </a:solidFill>
                <a:latin typeface="Arial Narrow" pitchFamily="34" charset="0"/>
                <a:cs typeface="Times New Roman" pitchFamily="18" charset="0"/>
              </a:rPr>
              <a:t> of the holy Qurbana.</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2209800"/>
            <a:ext cx="8991600" cy="30480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908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6576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Jesus turns off from the altar where a person of enmity renders sacrifice. (St. Cyprian).</a:t>
            </a:r>
          </a:p>
        </p:txBody>
      </p:sp>
      <p:sp>
        <p:nvSpPr>
          <p:cNvPr id="16" name="Sun 15"/>
          <p:cNvSpPr/>
          <p:nvPr/>
        </p:nvSpPr>
        <p:spPr>
          <a:xfrm>
            <a:off x="4114800" y="52578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12954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381000" y="1981200"/>
            <a:ext cx="8382000" cy="1447800"/>
          </a:xfrm>
        </p:spPr>
        <p:txBody>
          <a:bodyPr>
            <a:noAutofit/>
          </a:bodyPr>
          <a:lstStyle/>
          <a:p>
            <a:pPr marL="347663" indent="-347663" algn="just">
              <a:buNone/>
            </a:pPr>
            <a:r>
              <a:rPr lang="en-US" sz="3000" dirty="0">
                <a:solidFill>
                  <a:schemeClr val="tx1"/>
                </a:solidFill>
                <a:latin typeface="Arial Narrow" pitchFamily="34" charset="0"/>
                <a:cs typeface="Times New Roman" pitchFamily="18" charset="0"/>
              </a:rPr>
              <a:t>1. The  liturgy of the Word in the holy Qurbana prepares us to recognize and  experience Jesus. Explain.</a:t>
            </a:r>
          </a:p>
          <a:p>
            <a:pPr marL="347663" indent="-347663" algn="just">
              <a:buNone/>
            </a:pPr>
            <a:r>
              <a:rPr lang="en-US" sz="3000" dirty="0">
                <a:solidFill>
                  <a:schemeClr val="tx1"/>
                </a:solidFill>
                <a:latin typeface="Arial Narrow" pitchFamily="34" charset="0"/>
                <a:cs typeface="Times New Roman" pitchFamily="18" charset="0"/>
              </a:rPr>
              <a:t>2. What are the important parts of the introductory rites?</a:t>
            </a:r>
          </a:p>
          <a:p>
            <a:pPr marL="347663" indent="-347663" algn="just">
              <a:buNone/>
            </a:pPr>
            <a:r>
              <a:rPr lang="en-US" sz="3000" dirty="0">
                <a:solidFill>
                  <a:schemeClr val="tx1"/>
                </a:solidFill>
                <a:latin typeface="Arial Narrow" pitchFamily="34" charset="0"/>
                <a:cs typeface="Times New Roman" pitchFamily="18" charset="0"/>
              </a:rPr>
              <a:t>3. What does the resurrection hymn remind us of ?</a:t>
            </a:r>
          </a:p>
          <a:p>
            <a:pPr marL="347663" indent="-347663" algn="just">
              <a:buNone/>
            </a:pPr>
            <a:r>
              <a:rPr lang="en-US" sz="3000" dirty="0">
                <a:solidFill>
                  <a:schemeClr val="tx1"/>
                </a:solidFill>
                <a:latin typeface="Arial Narrow" pitchFamily="34" charset="0"/>
                <a:cs typeface="Times New Roman" pitchFamily="18" charset="0"/>
              </a:rPr>
              <a:t>4. What experience does the </a:t>
            </a:r>
            <a:r>
              <a:rPr lang="en-US" sz="3000" dirty="0" err="1">
                <a:solidFill>
                  <a:schemeClr val="tx1"/>
                </a:solidFill>
                <a:latin typeface="Arial Narrow" pitchFamily="34" charset="0"/>
                <a:cs typeface="Times New Roman" pitchFamily="18" charset="0"/>
              </a:rPr>
              <a:t>trisagion</a:t>
            </a:r>
            <a:r>
              <a:rPr lang="en-US" sz="3000" dirty="0">
                <a:solidFill>
                  <a:schemeClr val="tx1"/>
                </a:solidFill>
                <a:latin typeface="Arial Narrow" pitchFamily="34" charset="0"/>
                <a:cs typeface="Times New Roman" pitchFamily="18" charset="0"/>
              </a:rPr>
              <a:t> prayer give us?</a:t>
            </a:r>
          </a:p>
          <a:p>
            <a:pPr marL="347663" indent="-347663" algn="just">
              <a:buNone/>
            </a:pPr>
            <a:r>
              <a:rPr lang="en-US" sz="3000" dirty="0">
                <a:solidFill>
                  <a:schemeClr val="tx1"/>
                </a:solidFill>
                <a:latin typeface="Arial Narrow" pitchFamily="34" charset="0"/>
                <a:cs typeface="Times New Roman" pitchFamily="18" charset="0"/>
              </a:rPr>
              <a:t>5.	 What all things are indicated through the procession with the gospel book and the reading?</a:t>
            </a: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074581"/>
            <a:ext cx="86868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Two of the disciples of Jesus were going from Jerusalem to Emmaus in utter despair at the departure of Jesus. On their way, Jesus joined them; and he conversed with this sorrowful duo about the prophecies related to Jesus made by Moses down to many other prophets. Their hearts glowed with the presence and words; they could not make him out. With hearts aglow they remained in the inn with him; and when Jesus took bread, blessed, broke, and gave it to them, their eyes were opened and they recognized him. They remembered how their hearts glowed, on their way when Jesus talked with them  (Lk.24:13-35).</a:t>
            </a:r>
          </a:p>
        </p:txBody>
      </p:sp>
      <p:pic>
        <p:nvPicPr>
          <p:cNvPr id="1026" name="Picture 2" descr="C:\Users\user\Desktop\Bitmap in Lesson5.cdr.jpg"/>
          <p:cNvPicPr>
            <a:picLocks noChangeAspect="1" noChangeArrowheads="1"/>
          </p:cNvPicPr>
          <p:nvPr/>
        </p:nvPicPr>
        <p:blipFill>
          <a:blip r:embed="rId2" cstate="print"/>
          <a:srcRect/>
          <a:stretch>
            <a:fillRect/>
          </a:stretch>
        </p:blipFill>
        <p:spPr bwMode="auto">
          <a:xfrm>
            <a:off x="1981200" y="0"/>
            <a:ext cx="5175250" cy="3048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4304943"/>
            <a:ext cx="86868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solidFill>
                  <a:srgbClr val="FF0000"/>
                </a:solidFill>
                <a:latin typeface="Arial Narrow" pitchFamily="34" charset="0"/>
                <a:cs typeface="Times New Roman" pitchFamily="18" charset="0"/>
              </a:rPr>
              <a:t>Only when we break bread with hearts glowing with the Word, we are able to recognize God.  </a:t>
            </a:r>
            <a:r>
              <a:rPr lang="en-US" sz="2500" dirty="0">
                <a:latin typeface="Arial Narrow" pitchFamily="34" charset="0"/>
                <a:cs typeface="Times New Roman" pitchFamily="18" charset="0"/>
              </a:rPr>
              <a:t>The  liturgy  of  the  word  is  arranged  in  the  holy Qurbana  with  the  purpose  of experiencing this truth. The introductory prayers as well as the liturgy of the word in the beginning of the holy Qurbana enable us to recognize and experience Jesus in the sacrifice on the altar.</a:t>
            </a:r>
          </a:p>
        </p:txBody>
      </p:sp>
      <p:pic>
        <p:nvPicPr>
          <p:cNvPr id="2050" name="Picture 2" descr="E:\qurbana video\image\Bitmap in Lesson4.cdr.jpg"/>
          <p:cNvPicPr>
            <a:picLocks noChangeAspect="1" noChangeArrowheads="1"/>
          </p:cNvPicPr>
          <p:nvPr/>
        </p:nvPicPr>
        <p:blipFill>
          <a:blip r:embed="rId2" cstate="print"/>
          <a:srcRect/>
          <a:stretch>
            <a:fillRect/>
          </a:stretch>
        </p:blipFill>
        <p:spPr bwMode="auto">
          <a:xfrm>
            <a:off x="2619331" y="0"/>
            <a:ext cx="3857669" cy="41910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4267200" y="1676400"/>
            <a:ext cx="4572000" cy="4401205"/>
          </a:xfrm>
          <a:prstGeom prst="rect">
            <a:avLst/>
          </a:prstGeom>
          <a:noFill/>
        </p:spPr>
        <p:txBody>
          <a:bodyPr wrap="square" rtlCol="0">
            <a:spAutoFit/>
          </a:bodyPr>
          <a:lstStyle/>
          <a:p>
            <a:pPr algn="just"/>
            <a:r>
              <a:rPr lang="en-US" sz="2800" dirty="0">
                <a:latin typeface="Arial Narrow" pitchFamily="34" charset="0"/>
                <a:cs typeface="Times New Roman" pitchFamily="18" charset="0"/>
              </a:rPr>
              <a:t>	Through the introductory prayers, we recall the long wait the Lord, our redeemer and celebrate his sacred birth and the private life.  The introductory prayers start with the hymn </a:t>
            </a:r>
            <a:r>
              <a:rPr lang="en-US" sz="2800" dirty="0" err="1">
                <a:latin typeface="Arial Narrow" pitchFamily="34" charset="0"/>
                <a:cs typeface="Times New Roman" pitchFamily="18" charset="0"/>
              </a:rPr>
              <a:t>Annappesahathirunalil</a:t>
            </a:r>
            <a:r>
              <a:rPr lang="en-US" sz="2800" dirty="0">
                <a:latin typeface="Arial Narrow" pitchFamily="34" charset="0"/>
                <a:cs typeface="Times New Roman" pitchFamily="18" charset="0"/>
              </a:rPr>
              <a:t> down to the resurrection hymn </a:t>
            </a:r>
            <a:r>
              <a:rPr lang="en-US" sz="2800" dirty="0" err="1">
                <a:latin typeface="Arial Narrow" pitchFamily="34" charset="0"/>
                <a:cs typeface="Times New Roman" pitchFamily="18" charset="0"/>
              </a:rPr>
              <a:t>Sarvadhipanam</a:t>
            </a:r>
            <a:r>
              <a:rPr lang="en-US" sz="2800" dirty="0">
                <a:latin typeface="Arial Narrow" pitchFamily="34" charset="0"/>
                <a:cs typeface="Times New Roman" pitchFamily="18" charset="0"/>
              </a:rPr>
              <a:t>  </a:t>
            </a:r>
            <a:r>
              <a:rPr lang="en-US" sz="2800" dirty="0" err="1">
                <a:latin typeface="Arial Narrow" pitchFamily="34" charset="0"/>
                <a:cs typeface="Times New Roman" pitchFamily="18" charset="0"/>
              </a:rPr>
              <a:t>Karthave</a:t>
            </a:r>
            <a:r>
              <a:rPr lang="en-US" sz="2800" dirty="0">
                <a:latin typeface="Arial Narrow" pitchFamily="34" charset="0"/>
                <a:cs typeface="Times New Roman" pitchFamily="18" charset="0"/>
              </a:rPr>
              <a:t> and the following   prayers.</a:t>
            </a:r>
          </a:p>
        </p:txBody>
      </p:sp>
      <p:sp>
        <p:nvSpPr>
          <p:cNvPr id="4" name="TextBox 3"/>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INTRODUCTORY SERVICE</a:t>
            </a:r>
          </a:p>
        </p:txBody>
      </p:sp>
      <p:sp>
        <p:nvSpPr>
          <p:cNvPr id="5" name="Rectangle 4"/>
          <p:cNvSpPr/>
          <p:nvPr/>
        </p:nvSpPr>
        <p:spPr>
          <a:xfrm>
            <a:off x="152400" y="1600200"/>
            <a:ext cx="3962400" cy="45720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2400" y="2743200"/>
            <a:ext cx="3962400" cy="2477601"/>
          </a:xfrm>
          <a:prstGeom prst="rect">
            <a:avLst/>
          </a:prstGeom>
          <a:noFill/>
        </p:spPr>
        <p:txBody>
          <a:bodyPr wrap="square" rtlCol="0">
            <a:spAutoFit/>
          </a:bodyPr>
          <a:lstStyle/>
          <a:p>
            <a:pPr algn="ctr"/>
            <a:r>
              <a:rPr lang="en-US" sz="3000" b="1" dirty="0">
                <a:solidFill>
                  <a:srgbClr val="FF0000"/>
                </a:solidFill>
                <a:latin typeface="Cooper Std Black" pitchFamily="18" charset="0"/>
                <a:ea typeface="Tahoma" pitchFamily="34" charset="0"/>
                <a:cs typeface="Times New Roman" pitchFamily="18" charset="0"/>
              </a:rPr>
              <a:t>ACTIVITY -1</a:t>
            </a:r>
          </a:p>
          <a:p>
            <a:pPr algn="ctr"/>
            <a:endParaRPr lang="en-US" sz="2000" b="1" dirty="0">
              <a:latin typeface="Times New Roman" pitchFamily="18" charset="0"/>
              <a:ea typeface="Tahoma" pitchFamily="34" charset="0"/>
              <a:cs typeface="Times New Roman" pitchFamily="18" charset="0"/>
            </a:endParaRPr>
          </a:p>
          <a:p>
            <a:pPr algn="ctr"/>
            <a:r>
              <a:rPr lang="en-US" sz="2100" dirty="0">
                <a:solidFill>
                  <a:srgbClr val="00B0F0"/>
                </a:solidFill>
                <a:latin typeface="Arial Narrow" pitchFamily="34" charset="0"/>
                <a:ea typeface="Tahoma" pitchFamily="34" charset="0"/>
                <a:cs typeface="Times New Roman" pitchFamily="18" charset="0"/>
              </a:rPr>
              <a:t>Find out the important </a:t>
            </a:r>
          </a:p>
          <a:p>
            <a:pPr algn="ctr"/>
            <a:r>
              <a:rPr lang="en-US" sz="2100" dirty="0">
                <a:solidFill>
                  <a:srgbClr val="00B0F0"/>
                </a:solidFill>
                <a:latin typeface="Arial Narrow" pitchFamily="34" charset="0"/>
                <a:ea typeface="Tahoma" pitchFamily="34" charset="0"/>
                <a:cs typeface="Times New Roman" pitchFamily="18" charset="0"/>
              </a:rPr>
              <a:t>services in the introductory </a:t>
            </a:r>
          </a:p>
          <a:p>
            <a:pPr algn="ctr"/>
            <a:r>
              <a:rPr lang="en-US" sz="2100" dirty="0">
                <a:solidFill>
                  <a:srgbClr val="00B0F0"/>
                </a:solidFill>
                <a:latin typeface="Arial Narrow" pitchFamily="34" charset="0"/>
                <a:ea typeface="Tahoma" pitchFamily="34" charset="0"/>
                <a:cs typeface="Times New Roman" pitchFamily="18" charset="0"/>
              </a:rPr>
              <a:t>rite of the holy Qurbana and </a:t>
            </a:r>
          </a:p>
          <a:p>
            <a:pPr algn="ctr"/>
            <a:r>
              <a:rPr lang="en-US" sz="2100" dirty="0">
                <a:solidFill>
                  <a:srgbClr val="00B0F0"/>
                </a:solidFill>
                <a:latin typeface="Arial Narrow" pitchFamily="34" charset="0"/>
                <a:ea typeface="Tahoma" pitchFamily="34" charset="0"/>
                <a:cs typeface="Times New Roman" pitchFamily="18" charset="0"/>
              </a:rPr>
              <a:t>write down the meaning of </a:t>
            </a:r>
          </a:p>
          <a:p>
            <a:pPr algn="ctr"/>
            <a:r>
              <a:rPr lang="en-US" sz="2100" dirty="0">
                <a:solidFill>
                  <a:srgbClr val="00B0F0"/>
                </a:solidFill>
                <a:latin typeface="Arial Narrow" pitchFamily="34" charset="0"/>
                <a:ea typeface="Tahoma" pitchFamily="34" charset="0"/>
                <a:cs typeface="Times New Roman" pitchFamily="18" charset="0"/>
              </a:rPr>
              <a:t>these services. </a:t>
            </a:r>
          </a:p>
        </p:txBody>
      </p:sp>
      <p:pic>
        <p:nvPicPr>
          <p:cNvPr id="8" name="Picture 2" descr="E:\qurbana video\image\Bitmap in Lesson4.cdr.jpg"/>
          <p:cNvPicPr>
            <a:picLocks noChangeAspect="1" noChangeArrowheads="1"/>
          </p:cNvPicPr>
          <p:nvPr/>
        </p:nvPicPr>
        <p:blipFill>
          <a:blip r:embed="rId2" cstate="print"/>
          <a:srcRect/>
          <a:stretch>
            <a:fillRect/>
          </a:stretch>
        </p:blipFill>
        <p:spPr bwMode="auto">
          <a:xfrm>
            <a:off x="1171531" y="1066800"/>
            <a:ext cx="1266869" cy="1376336"/>
          </a:xfrm>
          <a:prstGeom prst="rect">
            <a:avLst/>
          </a:prstGeom>
          <a:noFill/>
          <a:ln w="28575">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061829"/>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ANNAPPESAHATHIRUNALIL</a:t>
            </a:r>
          </a:p>
          <a:p>
            <a:pPr algn="ctr"/>
            <a:r>
              <a:rPr lang="en-US" sz="2800" b="1" dirty="0">
                <a:solidFill>
                  <a:srgbClr val="00B0F0"/>
                </a:solidFill>
                <a:latin typeface="Cooper Std Black" pitchFamily="18" charset="0"/>
                <a:cs typeface="Times New Roman" pitchFamily="18" charset="0"/>
              </a:rPr>
              <a:t>(ON THAT DAY OF PASCHAL FEAST DAY)</a:t>
            </a:r>
          </a:p>
        </p:txBody>
      </p:sp>
      <p:sp>
        <p:nvSpPr>
          <p:cNvPr id="7" name="TextBox 6"/>
          <p:cNvSpPr txBox="1"/>
          <p:nvPr/>
        </p:nvSpPr>
        <p:spPr>
          <a:xfrm>
            <a:off x="228600" y="3657600"/>
            <a:ext cx="86868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chanting of this hymn reminds us that we celebrate the holy Qurbana according to Jesus' command on the   day of the Paschal Banquet. After instituting the Holy Eucharist he said, </a:t>
            </a:r>
            <a:r>
              <a:rPr lang="en-US" sz="2500" dirty="0">
                <a:solidFill>
                  <a:srgbClr val="FF0000"/>
                </a:solidFill>
                <a:latin typeface="Arial Narrow" pitchFamily="34" charset="0"/>
                <a:cs typeface="Times New Roman" pitchFamily="18" charset="0"/>
              </a:rPr>
              <a:t>“Do it in memory of me"</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Lk</a:t>
            </a:r>
            <a:r>
              <a:rPr lang="en-US" sz="2500" dirty="0">
                <a:latin typeface="Arial Narrow" pitchFamily="34" charset="0"/>
                <a:cs typeface="Times New Roman" pitchFamily="18" charset="0"/>
              </a:rPr>
              <a:t>. 22: 19). Whenever we offer this sacrifice of the holy Qurbana   we obey this command. The new   covenant of love was also given on that day. Love is the essential quality for offering the holy Qurbana. God   never accepts a sacrifice offered with a venomous heart. </a:t>
            </a:r>
            <a:endParaRPr lang="en-US" sz="2500" dirty="0">
              <a:solidFill>
                <a:srgbClr val="FF0000"/>
              </a:solidFill>
              <a:latin typeface="Arial Narrow" pitchFamily="34" charset="0"/>
              <a:cs typeface="Times New Roman" pitchFamily="18" charset="0"/>
            </a:endParaRPr>
          </a:p>
        </p:txBody>
      </p:sp>
      <p:pic>
        <p:nvPicPr>
          <p:cNvPr id="3074" name="Picture 2" descr="E:\qurbana video\image\qu 3\20.jpg"/>
          <p:cNvPicPr>
            <a:picLocks noChangeAspect="1" noChangeArrowheads="1"/>
          </p:cNvPicPr>
          <p:nvPr/>
        </p:nvPicPr>
        <p:blipFill>
          <a:blip r:embed="rId2" cstate="print"/>
          <a:srcRect/>
          <a:stretch>
            <a:fillRect/>
          </a:stretch>
        </p:blipFill>
        <p:spPr bwMode="auto">
          <a:xfrm>
            <a:off x="1828800" y="1371600"/>
            <a:ext cx="3551495" cy="2209800"/>
          </a:xfrm>
          <a:prstGeom prst="rect">
            <a:avLst/>
          </a:prstGeom>
          <a:noFill/>
        </p:spPr>
      </p:pic>
      <p:pic>
        <p:nvPicPr>
          <p:cNvPr id="5" name="Picture 2" descr="C:\Users\user\Desktop\Bitmap in Lesson5.cdr.jpg"/>
          <p:cNvPicPr>
            <a:picLocks noChangeAspect="1" noChangeArrowheads="1"/>
          </p:cNvPicPr>
          <p:nvPr/>
        </p:nvPicPr>
        <p:blipFill>
          <a:blip r:embed="rId3" cstate="print"/>
          <a:srcRect/>
          <a:stretch>
            <a:fillRect/>
          </a:stretch>
        </p:blipFill>
        <p:spPr bwMode="auto">
          <a:xfrm>
            <a:off x="5656263" y="1371600"/>
            <a:ext cx="1658937" cy="2213026"/>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685800"/>
            <a:ext cx="86868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Jesus    said, </a:t>
            </a:r>
            <a:r>
              <a:rPr lang="en-US" sz="2500" dirty="0">
                <a:solidFill>
                  <a:srgbClr val="FF0000"/>
                </a:solidFill>
                <a:latin typeface="Arial Narrow" pitchFamily="34" charset="0"/>
                <a:cs typeface="Times New Roman" pitchFamily="18" charset="0"/>
              </a:rPr>
              <a:t> “When you are offering your gift at the altar, if you remember that your brother or sister has something against you, leave your gift there before the altar and go; first be reconciled to your brother or sister and then come to offer your gift” </a:t>
            </a:r>
            <a:r>
              <a:rPr lang="en-US" sz="2500" dirty="0">
                <a:latin typeface="Arial Narrow" pitchFamily="34" charset="0"/>
                <a:cs typeface="Times New Roman" pitchFamily="18" charset="0"/>
              </a:rPr>
              <a:t>(Mt 5:24). So, while chanting this hymn, if you remember that you have enmity with anyone, go and reconcile with him and then  participate in the Mass.</a:t>
            </a:r>
            <a:endParaRPr lang="en-US" sz="2500" dirty="0">
              <a:solidFill>
                <a:srgbClr val="FF0000"/>
              </a:solidFill>
              <a:latin typeface="Arial Narrow" pitchFamily="34" charset="0"/>
              <a:cs typeface="Times New Roman" pitchFamily="18" charset="0"/>
            </a:endParaRPr>
          </a:p>
        </p:txBody>
      </p:sp>
      <p:pic>
        <p:nvPicPr>
          <p:cNvPr id="4098" name="Picture 2" descr="E:\qurbana video\image\jesus-christ-sermon-mount.jpeg"/>
          <p:cNvPicPr>
            <a:picLocks noChangeAspect="1" noChangeArrowheads="1"/>
          </p:cNvPicPr>
          <p:nvPr/>
        </p:nvPicPr>
        <p:blipFill>
          <a:blip r:embed="rId2" cstate="print"/>
          <a:srcRect/>
          <a:stretch>
            <a:fillRect/>
          </a:stretch>
        </p:blipFill>
        <p:spPr bwMode="auto">
          <a:xfrm>
            <a:off x="1701799" y="3124200"/>
            <a:ext cx="5689601" cy="37338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GLORY TO GOD IN THE HIGHEST</a:t>
            </a:r>
          </a:p>
        </p:txBody>
      </p:sp>
      <p:sp>
        <p:nvSpPr>
          <p:cNvPr id="8" name="TextBox 7"/>
          <p:cNvSpPr txBox="1"/>
          <p:nvPr/>
        </p:nvSpPr>
        <p:spPr>
          <a:xfrm>
            <a:off x="3733800" y="1524000"/>
            <a:ext cx="5257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This song sung by the angels at the birth of Christ reminds us of his birth. </a:t>
            </a:r>
            <a:r>
              <a:rPr lang="en-US" sz="2500" dirty="0">
                <a:solidFill>
                  <a:srgbClr val="FF0000"/>
                </a:solidFill>
                <a:latin typeface="Arial Narrow" pitchFamily="34" charset="0"/>
                <a:cs typeface="Times New Roman" pitchFamily="18" charset="0"/>
              </a:rPr>
              <a:t>We must, here, praise Jesus who, out of his love renounced his heavenly majesty and was born as a human being in a manger braving all the limitations. </a:t>
            </a:r>
            <a:r>
              <a:rPr lang="en-US" sz="2500" dirty="0">
                <a:latin typeface="Arial Narrow" pitchFamily="34" charset="0"/>
                <a:cs typeface="Times New Roman" pitchFamily="18" charset="0"/>
              </a:rPr>
              <a:t>The birth of the promised redeemer was to spread the Good News to mankind enslaved by sin.  The word 'peace' in the second stanza of the hymn means 'redemption'. Every Christian should grow into this perfect state of peace-salvation.</a:t>
            </a:r>
          </a:p>
        </p:txBody>
      </p:sp>
      <p:pic>
        <p:nvPicPr>
          <p:cNvPr id="5123" name="Picture 3" descr="C:\Users\user\Desktop\Bitmap in Lesson5.cdr.jpg"/>
          <p:cNvPicPr>
            <a:picLocks noChangeAspect="1" noChangeArrowheads="1"/>
          </p:cNvPicPr>
          <p:nvPr/>
        </p:nvPicPr>
        <p:blipFill>
          <a:blip r:embed="rId2" cstate="print"/>
          <a:srcRect/>
          <a:stretch>
            <a:fillRect/>
          </a:stretch>
        </p:blipFill>
        <p:spPr bwMode="auto">
          <a:xfrm>
            <a:off x="-1" y="1295400"/>
            <a:ext cx="3654849" cy="4876800"/>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0" y="207258"/>
            <a:ext cx="9144000" cy="1169551"/>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"OUR FATHER WHO ART  IN HEAVEN..."</a:t>
            </a:r>
          </a:p>
        </p:txBody>
      </p:sp>
      <p:sp>
        <p:nvSpPr>
          <p:cNvPr id="8" name="TextBox 7"/>
          <p:cNvSpPr txBox="1"/>
          <p:nvPr/>
        </p:nvSpPr>
        <p:spPr>
          <a:xfrm>
            <a:off x="152400" y="1447800"/>
            <a:ext cx="7010400" cy="4801314"/>
          </a:xfrm>
          <a:prstGeom prst="rect">
            <a:avLst/>
          </a:prstGeom>
          <a:noFill/>
        </p:spPr>
        <p:txBody>
          <a:bodyPr wrap="square" rtlCol="0">
            <a:spAutoFit/>
          </a:bodyPr>
          <a:lstStyle/>
          <a:p>
            <a:pPr algn="just"/>
            <a:r>
              <a:rPr lang="en-US" sz="2550" dirty="0">
                <a:latin typeface="Arial Narrow" pitchFamily="34" charset="0"/>
                <a:cs typeface="Times New Roman" pitchFamily="18" charset="0"/>
              </a:rPr>
              <a:t>	"For God so loved the world that He gave His only son.'(Jn.3: 16) God incarnated to redeem us with the divine grace lost when our forefathers sinned. He gave us the right to call Him Father. So, recalling the birth of Jesus   we address Him 'Father', and pray. This prayer taught us by Jesus enables us to praise Him extending our thoughts heavenward.</a:t>
            </a:r>
          </a:p>
          <a:p>
            <a:pPr algn="just"/>
            <a:r>
              <a:rPr lang="en-US" sz="2550" dirty="0">
                <a:latin typeface="Arial Narrow" pitchFamily="34" charset="0"/>
                <a:cs typeface="Times New Roman" pitchFamily="18" charset="0"/>
              </a:rPr>
              <a:t>	The hymn of praise "holy, holy, holy" is sung along with the Lord's Prayer. This hymn is constantly echoing in heaven and when we chant it, we are reminded that all those in heaven keep company with us; hence, we must say these prayers  with great respect, piety, and love.</a:t>
            </a:r>
          </a:p>
        </p:txBody>
      </p:sp>
      <p:pic>
        <p:nvPicPr>
          <p:cNvPr id="6146" name="Picture 2" descr="E:\qurbana video\image\adam-and-eve.jpg"/>
          <p:cNvPicPr>
            <a:picLocks noChangeAspect="1" noChangeArrowheads="1"/>
          </p:cNvPicPr>
          <p:nvPr/>
        </p:nvPicPr>
        <p:blipFill>
          <a:blip r:embed="rId2" cstate="print"/>
          <a:srcRect l="3984"/>
          <a:stretch>
            <a:fillRect/>
          </a:stretch>
        </p:blipFill>
        <p:spPr bwMode="auto">
          <a:xfrm>
            <a:off x="7315200" y="1600200"/>
            <a:ext cx="1836509" cy="1204818"/>
          </a:xfrm>
          <a:prstGeom prst="rect">
            <a:avLst/>
          </a:prstGeom>
          <a:noFill/>
        </p:spPr>
      </p:pic>
      <p:pic>
        <p:nvPicPr>
          <p:cNvPr id="6147" name="Picture 3" descr="E:\qurbana video\image\jesus-in-my-heart-jesus-31696635-1920-1200.jpg"/>
          <p:cNvPicPr>
            <a:picLocks noChangeAspect="1" noChangeArrowheads="1"/>
          </p:cNvPicPr>
          <p:nvPr/>
        </p:nvPicPr>
        <p:blipFill>
          <a:blip r:embed="rId3" cstate="print"/>
          <a:srcRect l="34870" r="36380" b="17250"/>
          <a:stretch>
            <a:fillRect/>
          </a:stretch>
        </p:blipFill>
        <p:spPr bwMode="auto">
          <a:xfrm>
            <a:off x="7315200" y="2882348"/>
            <a:ext cx="1828800" cy="3289852"/>
          </a:xfrm>
          <a:prstGeom prst="rect">
            <a:avLst/>
          </a:prstGeom>
          <a:noFill/>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8">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1321</TotalTime>
  <Words>363</Words>
  <Application>Microsoft Office PowerPoint</Application>
  <PresentationFormat>On-screen Show (4:3)</PresentationFormat>
  <Paragraphs>88</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LET US READ AND MEDITATE  THE WORD OF GOD </vt:lpstr>
      <vt:lpstr>A Verse to Remember</vt:lpstr>
      <vt:lpstr>Let us Pray</vt:lpstr>
      <vt:lpstr>My Resolution</vt:lpstr>
      <vt:lpstr>Teachings of the Fathers of the Church </vt:lpstr>
      <vt:lpstr>Questions</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332</cp:revision>
  <dcterms:created xsi:type="dcterms:W3CDTF">2009-12-14T09:57:33Z</dcterms:created>
  <dcterms:modified xsi:type="dcterms:W3CDTF">2015-10-22T06:20:54Z</dcterms:modified>
</cp:coreProperties>
</file>